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1"/>
  </p:notesMasterIdLst>
  <p:handoutMasterIdLst>
    <p:handoutMasterId r:id="rId22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x="12192000" cy="6858000"/>
  <p:notesSz cx="6858000" cy="9144000"/>
  <p:defaultTextStyle>
    <a:defPPr rtl="0">
      <a:defRPr lang="sr-r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D4E434-3B8D-478E-B435-3785070FEE76}" v="55" dt="2023-08-21T23:33:17.963"/>
    <p1510:client id="{524902C7-0131-4A4F-ABC6-57B62E28D86F}" v="215" dt="2023-08-21T23:30:33.333"/>
    <p1510:client id="{5719B010-C7F6-47ED-BBA0-BEA65CDC407D}" v="1398" dt="2023-08-25T12:02:41.6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660" autoAdjust="0"/>
  </p:normalViewPr>
  <p:slideViewPr>
    <p:cSldViewPr snapToGrid="0">
      <p:cViewPr varScale="1">
        <p:scale>
          <a:sx n="104" d="100"/>
          <a:sy n="104" d="100"/>
        </p:scale>
        <p:origin x="882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9" d="100"/>
          <a:sy n="79" d="100"/>
        </p:scale>
        <p:origin x="4032" y="12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zaglavlje 1">
            <a:extLst>
              <a:ext uri="{FF2B5EF4-FFF2-40B4-BE49-F238E27FC236}">
                <a16:creationId xmlns:a16="http://schemas.microsoft.com/office/drawing/2014/main" id="{EE18FA9B-3E06-41AF-BDF7-6710797097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sr-Latn-RS"/>
          </a:p>
        </p:txBody>
      </p:sp>
      <p:sp>
        <p:nvSpPr>
          <p:cNvPr id="3" name="Čuvar mesta za datum 2">
            <a:extLst>
              <a:ext uri="{FF2B5EF4-FFF2-40B4-BE49-F238E27FC236}">
                <a16:creationId xmlns:a16="http://schemas.microsoft.com/office/drawing/2014/main" id="{40F9B942-99CF-4AC4-9F77-E625D2C71C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37E2813-601B-4697-B14D-165027600992}" type="datetimeFigureOut">
              <a:rPr lang="sr-Latn-RS" smtClean="0"/>
              <a:t>25.8.2023.</a:t>
            </a:fld>
            <a:endParaRPr lang="sr-Latn-RS"/>
          </a:p>
        </p:txBody>
      </p:sp>
      <p:sp>
        <p:nvSpPr>
          <p:cNvPr id="4" name="Čuvar mesta za podnožje 3">
            <a:extLst>
              <a:ext uri="{FF2B5EF4-FFF2-40B4-BE49-F238E27FC236}">
                <a16:creationId xmlns:a16="http://schemas.microsoft.com/office/drawing/2014/main" id="{3CAD4C1D-64AA-4DA1-8A75-FCF5ECA450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sr-Latn-RS"/>
          </a:p>
        </p:txBody>
      </p:sp>
      <p:sp>
        <p:nvSpPr>
          <p:cNvPr id="5" name="Čuvar mesta za broj slajda 4">
            <a:extLst>
              <a:ext uri="{FF2B5EF4-FFF2-40B4-BE49-F238E27FC236}">
                <a16:creationId xmlns:a16="http://schemas.microsoft.com/office/drawing/2014/main" id="{8D886DA9-2A38-4F39-B33B-4F7B5E4444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775EF03-110B-4710-A708-FEF1927612B9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6323214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zaglavlj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sr-Latn-RS" noProof="0"/>
          </a:p>
        </p:txBody>
      </p:sp>
      <p:sp>
        <p:nvSpPr>
          <p:cNvPr id="3" name="Čuvar mesta za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13F8F91-4F38-4A01-947F-C76C21BA8A7A}" type="datetimeFigureOut">
              <a:rPr lang="sr-Latn-RS" noProof="0" smtClean="0"/>
              <a:t>25.8.2023.</a:t>
            </a:fld>
            <a:endParaRPr lang="sr-Latn-RS" noProof="0"/>
          </a:p>
        </p:txBody>
      </p:sp>
      <p:sp>
        <p:nvSpPr>
          <p:cNvPr id="4" name="Čuvar mesta za sliku slajd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sr-Latn-RS" noProof="0"/>
          </a:p>
        </p:txBody>
      </p:sp>
      <p:sp>
        <p:nvSpPr>
          <p:cNvPr id="5" name="Čuvar mesta za belešk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sr-Latn-RS" noProof="0" dirty="0"/>
              <a:t>Uređivanje stilova za tekst mastera</a:t>
            </a:r>
          </a:p>
          <a:p>
            <a:pPr lvl="1" rtl="0"/>
            <a:r>
              <a:rPr lang="sr-Latn-RS" noProof="0" dirty="0"/>
              <a:t>Drugi nivo</a:t>
            </a:r>
          </a:p>
          <a:p>
            <a:pPr lvl="2" rtl="0"/>
            <a:r>
              <a:rPr lang="sr-Latn-RS" noProof="0" dirty="0"/>
              <a:t>Treći nivo</a:t>
            </a:r>
          </a:p>
          <a:p>
            <a:pPr lvl="3" rtl="0"/>
            <a:r>
              <a:rPr lang="sr-Latn-RS" noProof="0" dirty="0"/>
              <a:t>Četvrti nivo</a:t>
            </a:r>
          </a:p>
          <a:p>
            <a:pPr lvl="4" rtl="0"/>
            <a:r>
              <a:rPr lang="sr-Latn-RS" noProof="0" dirty="0"/>
              <a:t>Peti nivo</a:t>
            </a:r>
          </a:p>
        </p:txBody>
      </p:sp>
      <p:sp>
        <p:nvSpPr>
          <p:cNvPr id="6" name="Čuvar mesta za podnožj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sr-Latn-RS" noProof="0"/>
          </a:p>
        </p:txBody>
      </p:sp>
      <p:sp>
        <p:nvSpPr>
          <p:cNvPr id="7" name="Čuvar mesta za broj slajd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18CCA95-4F40-4CDD-BF1E-B8C9EB86EE73}" type="slidenum">
              <a:rPr lang="sr-Latn-RS" noProof="0" smtClean="0"/>
              <a:t>‹#›</a:t>
            </a:fld>
            <a:endParaRPr lang="sr-Latn-RS" noProof="0"/>
          </a:p>
        </p:txBody>
      </p:sp>
    </p:spTree>
    <p:extLst>
      <p:ext uri="{BB962C8B-B14F-4D97-AF65-F5344CB8AC3E}">
        <p14:creationId xmlns:p14="http://schemas.microsoft.com/office/powerpoint/2010/main" val="25662959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sliku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Čuvar mesta za belešk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r-Latn-RS"/>
          </a:p>
        </p:txBody>
      </p:sp>
      <p:sp>
        <p:nvSpPr>
          <p:cNvPr id="4" name="Čuvar mesta za broj slajd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18CCA95-4F40-4CDD-BF1E-B8C9EB86EE73}" type="slidenum">
              <a:rPr lang="sr-Latn-RS" smtClean="0"/>
              <a:t>1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03180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8/25/2023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053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8/25/2023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734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8/25/2023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02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8/25/2023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400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8/25/2023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462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8/25/2023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409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8/25/2023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789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8/25/2023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29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8/25/2023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480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8/25/2023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973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8/25/2023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167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8/25/2023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314737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FB28281-3783-403A-B1AB-0182A003DF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sr-Latn-RS" dirty="0" err="1">
                <a:cs typeface="Arial"/>
              </a:rPr>
              <a:t>Апартмани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за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изнајмљивање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C4542EAC-8BF3-4BFD-9891-145BC49409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sr-Latn-RS" dirty="0" err="1">
                <a:cs typeface="Arial"/>
              </a:rPr>
              <a:t>Петра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Игњатовић</a:t>
            </a:r>
            <a:r>
              <a:rPr lang="sr-Latn-RS" dirty="0">
                <a:cs typeface="Arial"/>
              </a:rPr>
              <a:t> 63/2020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553726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7F95336-8965-C744-2927-314E0305C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>
                <a:cs typeface="Arial"/>
              </a:rPr>
              <a:t>Кластеровање</a:t>
            </a:r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5C90B601-3B17-F9BC-EC2D-C73DC111F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1561" y="1275739"/>
            <a:ext cx="7796540" cy="3997828"/>
          </a:xfrm>
        </p:spPr>
        <p:txBody>
          <a:bodyPr/>
          <a:lstStyle/>
          <a:p>
            <a:pPr marL="344170" indent="-337820"/>
            <a:endParaRPr lang="sr-Latn-RS" dirty="0">
              <a:cs typeface="Arial"/>
            </a:endParaRPr>
          </a:p>
          <a:p>
            <a:pPr marL="344170" indent="-337820"/>
            <a:r>
              <a:rPr lang="sr-Latn-RS" dirty="0">
                <a:cs typeface="Arial"/>
              </a:rPr>
              <a:t>К-</a:t>
            </a:r>
            <a:r>
              <a:rPr lang="sr-Latn-RS" dirty="0" err="1">
                <a:cs typeface="Arial"/>
              </a:rPr>
              <a:t>средина</a:t>
            </a:r>
          </a:p>
          <a:p>
            <a:pPr marL="344170" indent="-337820"/>
            <a:r>
              <a:rPr lang="sr-Latn-RS" err="1">
                <a:cs typeface="Arial"/>
              </a:rPr>
              <a:t>Хијерархијско</a:t>
            </a:r>
            <a:r>
              <a:rPr lang="sr-Latn-RS" dirty="0">
                <a:cs typeface="Arial"/>
              </a:rPr>
              <a:t> </a:t>
            </a:r>
            <a:r>
              <a:rPr lang="sr-Latn-RS" err="1">
                <a:cs typeface="Arial"/>
              </a:rPr>
              <a:t>спајајуће</a:t>
            </a:r>
            <a:r>
              <a:rPr lang="sr-Latn-RS" dirty="0">
                <a:cs typeface="Arial"/>
              </a:rPr>
              <a:t> </a:t>
            </a:r>
            <a:r>
              <a:rPr lang="sr-Latn-RS" err="1">
                <a:cs typeface="Arial"/>
              </a:rPr>
              <a:t>кластеровање</a:t>
            </a:r>
            <a:endParaRPr lang="sr-Latn-RS">
              <a:cs typeface="Arial"/>
            </a:endParaRPr>
          </a:p>
          <a:p>
            <a:pPr marL="344170" indent="-337820"/>
            <a:r>
              <a:rPr lang="sr-Latn-RS" dirty="0">
                <a:cs typeface="Arial"/>
              </a:rPr>
              <a:t>DBSCAN</a:t>
            </a:r>
          </a:p>
        </p:txBody>
      </p:sp>
      <p:pic>
        <p:nvPicPr>
          <p:cNvPr id="4" name="Slika 3" descr="Slika na kojoj se nalazi tekst, mapa, snimak ekrana, atlas&#10;&#10;Opis je automatski generisan">
            <a:extLst>
              <a:ext uri="{FF2B5EF4-FFF2-40B4-BE49-F238E27FC236}">
                <a16:creationId xmlns:a16="http://schemas.microsoft.com/office/drawing/2014/main" id="{8A46C372-F6A8-0EDA-1AB9-8969C6A03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042" y="1627979"/>
            <a:ext cx="8968596" cy="419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95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198E438-446C-3F57-0385-9D0A0EB6E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cs typeface="Arial"/>
              </a:rPr>
              <a:t>K </a:t>
            </a:r>
            <a:r>
              <a:rPr lang="sr-Latn-RS" dirty="0" err="1">
                <a:cs typeface="Arial"/>
              </a:rPr>
              <a:t>средина</a:t>
            </a:r>
            <a:endParaRPr lang="sr-Latn-RS" dirty="0" err="1"/>
          </a:p>
        </p:txBody>
      </p:sp>
      <p:pic>
        <p:nvPicPr>
          <p:cNvPr id="4" name="Čuvar mesta za sadržaj 3" descr="Slika na kojoj se nalazi linija, Plot, dijagram, tekst&#10;&#10;Opis je automatski generisan">
            <a:extLst>
              <a:ext uri="{FF2B5EF4-FFF2-40B4-BE49-F238E27FC236}">
                <a16:creationId xmlns:a16="http://schemas.microsoft.com/office/drawing/2014/main" id="{6504B78C-7A10-21E7-2141-11C6EB980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8522" y="1589895"/>
            <a:ext cx="5619750" cy="2219325"/>
          </a:xfrm>
        </p:spPr>
      </p:pic>
      <p:pic>
        <p:nvPicPr>
          <p:cNvPr id="5" name="Slika 4" descr="Slika na kojoj se nalazi tekst, dijagram, snimak ekrana, Plan&#10;&#10;Opis je automatski generisan">
            <a:extLst>
              <a:ext uri="{FF2B5EF4-FFF2-40B4-BE49-F238E27FC236}">
                <a16:creationId xmlns:a16="http://schemas.microsoft.com/office/drawing/2014/main" id="{E03C279A-A94D-AECA-CAEE-2C20C5EA6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287" y="1592237"/>
            <a:ext cx="8997350" cy="421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09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EBEEE5E-059F-36D8-6364-BDF20CF0C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>
                <a:cs typeface="Arial"/>
              </a:rPr>
              <a:t>Хијерархијско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кластеровање</a:t>
            </a:r>
            <a:br>
              <a:rPr lang="sr-Latn-RS" dirty="0">
                <a:cs typeface="Arial"/>
              </a:rPr>
            </a:br>
            <a:endParaRPr lang="sr-Latn-RS" dirty="0">
              <a:cs typeface="Arial"/>
            </a:endParaRPr>
          </a:p>
        </p:txBody>
      </p:sp>
      <p:pic>
        <p:nvPicPr>
          <p:cNvPr id="4" name="Čuvar mesta za sadržaj 3" descr="Slika na kojoj se nalazi tekst, mapa, atlas, snimak ekrana&#10;&#10;Opis je automatski generisan">
            <a:extLst>
              <a:ext uri="{FF2B5EF4-FFF2-40B4-BE49-F238E27FC236}">
                <a16:creationId xmlns:a16="http://schemas.microsoft.com/office/drawing/2014/main" id="{33689BEC-5757-6CB5-A6C9-73A791EAEE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3710" y="2925372"/>
            <a:ext cx="6105525" cy="3228975"/>
          </a:xfrm>
        </p:spPr>
      </p:pic>
      <p:pic>
        <p:nvPicPr>
          <p:cNvPr id="5" name="Slika 4" descr="Slika na kojoj se nalazi umetnost&#10;&#10;Opis je automatski generisan">
            <a:extLst>
              <a:ext uri="{FF2B5EF4-FFF2-40B4-BE49-F238E27FC236}">
                <a16:creationId xmlns:a16="http://schemas.microsoft.com/office/drawing/2014/main" id="{F53A6059-40C1-A929-0162-BD2818828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589" y="1937304"/>
            <a:ext cx="3404558" cy="423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70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AF68B14-4356-6B03-A35C-A262DD4CD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cs typeface="Arial"/>
              </a:rPr>
              <a:t>DBSCAN</a:t>
            </a:r>
            <a:endParaRPr lang="sr-Latn-RS" dirty="0"/>
          </a:p>
        </p:txBody>
      </p:sp>
      <p:pic>
        <p:nvPicPr>
          <p:cNvPr id="4" name="Čuvar mesta za sadržaj 3" descr="Slika na kojoj se nalazi tekst, snimak ekrana&#10;&#10;Opis je automatski generisan">
            <a:extLst>
              <a:ext uri="{FF2B5EF4-FFF2-40B4-BE49-F238E27FC236}">
                <a16:creationId xmlns:a16="http://schemas.microsoft.com/office/drawing/2014/main" id="{0754FFC6-FDF3-93EC-04E3-ED2BFDA0C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7315" y="1641205"/>
            <a:ext cx="8879636" cy="4704631"/>
          </a:xfrm>
        </p:spPr>
      </p:pic>
    </p:spTree>
    <p:extLst>
      <p:ext uri="{BB962C8B-B14F-4D97-AF65-F5344CB8AC3E}">
        <p14:creationId xmlns:p14="http://schemas.microsoft.com/office/powerpoint/2010/main" val="1058642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45ADCB4-4ACA-3B30-F7D7-FE16C6B97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>
                <a:cs typeface="Arial"/>
              </a:rPr>
              <a:t>Поређење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свих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добијених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модела</a:t>
            </a:r>
          </a:p>
        </p:txBody>
      </p:sp>
      <p:pic>
        <p:nvPicPr>
          <p:cNvPr id="4" name="Čuvar mesta za sadržaj 3" descr="Slika na kojoj se nalazi tekst, linija, Plot, dijagram&#10;&#10;Opis je automatski generisan">
            <a:extLst>
              <a:ext uri="{FF2B5EF4-FFF2-40B4-BE49-F238E27FC236}">
                <a16:creationId xmlns:a16="http://schemas.microsoft.com/office/drawing/2014/main" id="{A64DD372-D1E3-D515-0D1A-AAD6B56DCE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5479" y="1714979"/>
            <a:ext cx="7302440" cy="4528328"/>
          </a:xfrm>
        </p:spPr>
      </p:pic>
    </p:spTree>
    <p:extLst>
      <p:ext uri="{BB962C8B-B14F-4D97-AF65-F5344CB8AC3E}">
        <p14:creationId xmlns:p14="http://schemas.microsoft.com/office/powerpoint/2010/main" val="884992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26DF270-CA4E-EC58-8AA7-AB280EDCD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>
                <a:cs typeface="Arial"/>
              </a:rPr>
              <a:t>Правила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придруживања</a:t>
            </a:r>
            <a:endParaRPr lang="sr-Latn-RS" dirty="0" err="1"/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68BC8DFF-63F6-A416-E773-1F6ABFB14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4090" y="384342"/>
            <a:ext cx="7796540" cy="3997828"/>
          </a:xfrm>
        </p:spPr>
        <p:txBody>
          <a:bodyPr/>
          <a:lstStyle/>
          <a:p>
            <a:pPr marL="344170" indent="-337820"/>
            <a:r>
              <a:rPr lang="sr-Latn-RS" dirty="0" err="1">
                <a:cs typeface="Arial"/>
              </a:rPr>
              <a:t>Дефиниција</a:t>
            </a:r>
            <a:r>
              <a:rPr lang="sr-Latn-RS" dirty="0">
                <a:cs typeface="Arial"/>
              </a:rPr>
              <a:t>, </a:t>
            </a:r>
            <a:r>
              <a:rPr lang="sr-Latn-RS" dirty="0" err="1">
                <a:cs typeface="Arial"/>
              </a:rPr>
              <a:t>основни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појмови</a:t>
            </a:r>
            <a:r>
              <a:rPr lang="sr-Latn-RS" dirty="0">
                <a:cs typeface="Arial"/>
              </a:rPr>
              <a:t> (</a:t>
            </a:r>
            <a:r>
              <a:rPr lang="sr-Latn-RS" dirty="0" err="1">
                <a:cs typeface="Arial"/>
              </a:rPr>
              <a:t>подршка</a:t>
            </a:r>
            <a:r>
              <a:rPr lang="sr-Latn-RS" dirty="0">
                <a:cs typeface="Arial"/>
              </a:rPr>
              <a:t>, </a:t>
            </a:r>
            <a:r>
              <a:rPr lang="sr-Latn-RS" dirty="0" err="1">
                <a:cs typeface="Arial"/>
              </a:rPr>
              <a:t>поузданост</a:t>
            </a:r>
            <a:r>
              <a:rPr lang="sr-Latn-RS" dirty="0">
                <a:cs typeface="Arial"/>
              </a:rPr>
              <a:t>)</a:t>
            </a:r>
          </a:p>
          <a:p>
            <a:pPr marL="344170" indent="-337820"/>
            <a:r>
              <a:rPr lang="sr-Latn-RS" dirty="0" err="1">
                <a:cs typeface="Arial"/>
              </a:rPr>
              <a:t>Априори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принцип</a:t>
            </a:r>
            <a:r>
              <a:rPr lang="sr-Latn-RS" dirty="0">
                <a:cs typeface="Arial"/>
              </a:rPr>
              <a:t> и </a:t>
            </a:r>
            <a:r>
              <a:rPr lang="sr-Latn-RS" dirty="0" err="1">
                <a:cs typeface="Arial"/>
              </a:rPr>
              <a:t>алгоритам</a:t>
            </a:r>
          </a:p>
          <a:p>
            <a:pPr marL="344170" indent="-337820"/>
            <a:r>
              <a:rPr lang="sr-Latn-RS" dirty="0" err="1">
                <a:cs typeface="Arial"/>
              </a:rPr>
              <a:t>Постављени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услови</a:t>
            </a:r>
            <a:r>
              <a:rPr lang="sr-Latn-RS" dirty="0">
                <a:cs typeface="Arial"/>
              </a:rPr>
              <a:t>: 2% </a:t>
            </a:r>
            <a:r>
              <a:rPr lang="sr-Latn-RS" dirty="0" err="1">
                <a:cs typeface="Arial"/>
              </a:rPr>
              <a:t>подршка</a:t>
            </a:r>
            <a:r>
              <a:rPr lang="sr-Latn-RS" dirty="0">
                <a:cs typeface="Arial"/>
              </a:rPr>
              <a:t>, 60% </a:t>
            </a:r>
            <a:r>
              <a:rPr lang="sr-Latn-RS" dirty="0" err="1">
                <a:cs typeface="Arial"/>
              </a:rPr>
              <a:t>поузданост</a:t>
            </a:r>
          </a:p>
          <a:p>
            <a:pPr marL="344170" indent="-337820"/>
            <a:endParaRPr lang="sr-Latn-RS" dirty="0">
              <a:cs typeface="Arial"/>
            </a:endParaRPr>
          </a:p>
        </p:txBody>
      </p:sp>
      <p:pic>
        <p:nvPicPr>
          <p:cNvPr id="4" name="Slika 3" descr="Slika na kojoj se nalazi dijagram, tekst, linija, snimak ekrana&#10;&#10;Opis je automatski generisan">
            <a:extLst>
              <a:ext uri="{FF2B5EF4-FFF2-40B4-BE49-F238E27FC236}">
                <a16:creationId xmlns:a16="http://schemas.microsoft.com/office/drawing/2014/main" id="{B8FCCAB8-6AD2-F493-6E21-1715B778F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570" y="3172404"/>
            <a:ext cx="7473350" cy="3273645"/>
          </a:xfrm>
          <a:prstGeom prst="rect">
            <a:avLst/>
          </a:prstGeom>
        </p:spPr>
      </p:pic>
      <p:pic>
        <p:nvPicPr>
          <p:cNvPr id="5" name="Slika 4" descr="Slika na kojoj se nalazi tekst, snimak ekrana, broj, Font&#10;&#10;Opis je automatski generisan">
            <a:extLst>
              <a:ext uri="{FF2B5EF4-FFF2-40B4-BE49-F238E27FC236}">
                <a16:creationId xmlns:a16="http://schemas.microsoft.com/office/drawing/2014/main" id="{693CE1B6-4921-84E0-0404-411D2C2E5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570" y="3172403"/>
            <a:ext cx="7473350" cy="331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9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B0D7822-4F4D-78A1-88CB-8DDE4F876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871" y="1009339"/>
            <a:ext cx="7958331" cy="1077229"/>
          </a:xfrm>
        </p:spPr>
        <p:txBody>
          <a:bodyPr/>
          <a:lstStyle/>
          <a:p>
            <a:r>
              <a:rPr lang="sr-Latn-RS" dirty="0" err="1">
                <a:cs typeface="Arial"/>
              </a:rPr>
              <a:t>Хвала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на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пажњи</a:t>
            </a:r>
            <a:endParaRPr lang="sr-Latn-RS" dirty="0" err="1"/>
          </a:p>
        </p:txBody>
      </p:sp>
      <p:pic>
        <p:nvPicPr>
          <p:cNvPr id="4" name="Čuvar mesta za sadržaj 3" descr="Slika na kojoj se nalazi mapa, atlas, tekst&#10;&#10;Opis je automatski generisan">
            <a:extLst>
              <a:ext uri="{FF2B5EF4-FFF2-40B4-BE49-F238E27FC236}">
                <a16:creationId xmlns:a16="http://schemas.microsoft.com/office/drawing/2014/main" id="{7A76FEC5-CD18-F7C7-6077-D1958EB6B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4617" y="2091755"/>
            <a:ext cx="7452503" cy="4076700"/>
          </a:xfrm>
        </p:spPr>
      </p:pic>
    </p:spTree>
    <p:extLst>
      <p:ext uri="{BB962C8B-B14F-4D97-AF65-F5344CB8AC3E}">
        <p14:creationId xmlns:p14="http://schemas.microsoft.com/office/powerpoint/2010/main" val="2014219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3408E4B-2DDD-4FB3-9181-7D8A09775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CA32F3-0B4B-449A-8A9D-309A1B678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1C78E1D-D549-4B5E-B65A-7353ED14D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BC93C630-65D6-40FA-A096-8251FB983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2C51E34-9874-483C-A2C5-C9D271AD1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109E7E7-5EA4-4526-A350-196FF2782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3C4E46F2-B2A0-3A92-CA2E-3C5B60152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sr-Latn-RS" dirty="0" err="1">
                <a:cs typeface="Arial"/>
              </a:rPr>
              <a:t>Увод</a:t>
            </a:r>
            <a:r>
              <a:rPr lang="sr-Latn-RS" dirty="0">
                <a:cs typeface="Arial"/>
              </a:rPr>
              <a:t> и </a:t>
            </a:r>
            <a:r>
              <a:rPr lang="sr-Latn-RS" dirty="0" err="1">
                <a:cs typeface="Arial"/>
              </a:rPr>
              <a:t>садржај</a:t>
            </a:r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BE6FBAC6-2DD6-BD1F-3951-B1E44EDF4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143" y="1232607"/>
            <a:ext cx="5396409" cy="5608091"/>
          </a:xfrm>
        </p:spPr>
        <p:txBody>
          <a:bodyPr vert="horz" lIns="91440" tIns="45720" rIns="91440" bIns="45720" rtlCol="0">
            <a:normAutofit/>
          </a:bodyPr>
          <a:lstStyle/>
          <a:p>
            <a:pPr marL="344170" indent="-337820">
              <a:lnSpc>
                <a:spcPct val="110000"/>
              </a:lnSpc>
            </a:pPr>
            <a:r>
              <a:rPr lang="sr-Latn-RS" dirty="0" err="1">
                <a:cs typeface="Arial"/>
              </a:rPr>
              <a:t>Циљ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овог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пројекта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је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демонстрација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алгоритама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научених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на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курсу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Истраживање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података</a:t>
            </a:r>
          </a:p>
          <a:p>
            <a:pPr marL="344170" indent="-337820">
              <a:lnSpc>
                <a:spcPct val="110000"/>
              </a:lnSpc>
            </a:pPr>
            <a:r>
              <a:rPr lang="sr-Latn-RS" dirty="0" err="1">
                <a:cs typeface="Arial"/>
              </a:rPr>
              <a:t>Експлоративна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анализа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података</a:t>
            </a:r>
            <a:r>
              <a:rPr lang="sr-Latn-RS" dirty="0">
                <a:cs typeface="Arial"/>
              </a:rPr>
              <a:t> - </a:t>
            </a:r>
            <a:r>
              <a:rPr lang="sr-Latn-RS" dirty="0" err="1">
                <a:cs typeface="Arial"/>
              </a:rPr>
              <a:t>увод</a:t>
            </a:r>
            <a:r>
              <a:rPr lang="sr-Latn-RS" dirty="0">
                <a:cs typeface="Arial"/>
              </a:rPr>
              <a:t> у </a:t>
            </a:r>
            <a:r>
              <a:rPr lang="sr-Latn-RS" dirty="0" err="1">
                <a:cs typeface="Arial"/>
              </a:rPr>
              <a:t>тематику</a:t>
            </a:r>
            <a:r>
              <a:rPr lang="sr-Latn-RS" dirty="0">
                <a:cs typeface="Arial"/>
              </a:rPr>
              <a:t> и </a:t>
            </a:r>
            <a:r>
              <a:rPr lang="sr-Latn-RS" dirty="0" err="1">
                <a:cs typeface="Arial"/>
              </a:rPr>
              <a:t>претпроцесирање</a:t>
            </a:r>
          </a:p>
          <a:p>
            <a:pPr marL="344170" indent="-337820">
              <a:lnSpc>
                <a:spcPct val="110000"/>
              </a:lnSpc>
            </a:pPr>
            <a:r>
              <a:rPr lang="sr-Latn-RS" dirty="0" err="1">
                <a:cs typeface="Arial"/>
              </a:rPr>
              <a:t>Класификација</a:t>
            </a:r>
            <a:r>
              <a:rPr lang="sr-Latn-RS" dirty="0">
                <a:cs typeface="Arial"/>
              </a:rPr>
              <a:t> - К </a:t>
            </a:r>
            <a:r>
              <a:rPr lang="sr-Latn-RS" dirty="0" err="1">
                <a:cs typeface="Arial"/>
              </a:rPr>
              <a:t>најближих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суседа</a:t>
            </a:r>
            <a:r>
              <a:rPr lang="sr-Latn-RS" dirty="0">
                <a:cs typeface="Arial"/>
              </a:rPr>
              <a:t>, </a:t>
            </a:r>
            <a:r>
              <a:rPr lang="sr-Latn-RS" dirty="0" err="1">
                <a:cs typeface="Arial"/>
              </a:rPr>
              <a:t>унакрсна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валидација</a:t>
            </a:r>
            <a:r>
              <a:rPr lang="sr-Latn-RS" dirty="0">
                <a:cs typeface="Arial"/>
              </a:rPr>
              <a:t>, </a:t>
            </a:r>
            <a:r>
              <a:rPr lang="sr-Latn-RS" dirty="0" err="1">
                <a:cs typeface="Arial"/>
              </a:rPr>
              <a:t>Стабла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одлучивања</a:t>
            </a:r>
            <a:r>
              <a:rPr lang="sr-Latn-RS" dirty="0">
                <a:cs typeface="Arial"/>
              </a:rPr>
              <a:t>, </a:t>
            </a:r>
            <a:r>
              <a:rPr lang="sr-Latn-RS" dirty="0" err="1">
                <a:cs typeface="Arial"/>
              </a:rPr>
              <a:t>Насумичне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шуме</a:t>
            </a:r>
          </a:p>
          <a:p>
            <a:pPr marL="344170" indent="-337820">
              <a:lnSpc>
                <a:spcPct val="110000"/>
              </a:lnSpc>
            </a:pPr>
            <a:r>
              <a:rPr lang="sr-Latn-RS" dirty="0" err="1">
                <a:cs typeface="Arial"/>
              </a:rPr>
              <a:t>Кластеровање</a:t>
            </a:r>
            <a:r>
              <a:rPr lang="sr-Latn-RS" dirty="0">
                <a:cs typeface="Arial"/>
              </a:rPr>
              <a:t> - К </a:t>
            </a:r>
            <a:r>
              <a:rPr lang="sr-Latn-RS" dirty="0" err="1">
                <a:cs typeface="Arial"/>
              </a:rPr>
              <a:t>средина</a:t>
            </a:r>
            <a:r>
              <a:rPr lang="sr-Latn-RS" dirty="0">
                <a:cs typeface="Arial"/>
              </a:rPr>
              <a:t>, </a:t>
            </a:r>
            <a:r>
              <a:rPr lang="sr-Latn-RS" dirty="0" err="1">
                <a:cs typeface="Arial"/>
              </a:rPr>
              <a:t>хијерархијско</a:t>
            </a:r>
            <a:r>
              <a:rPr lang="sr-Latn-RS" dirty="0">
                <a:cs typeface="Arial"/>
              </a:rPr>
              <a:t>, DBSCAN</a:t>
            </a:r>
          </a:p>
          <a:p>
            <a:pPr marL="344170" indent="-337820">
              <a:lnSpc>
                <a:spcPct val="110000"/>
              </a:lnSpc>
            </a:pPr>
            <a:r>
              <a:rPr lang="sr-Latn-RS" dirty="0" err="1">
                <a:cs typeface="Arial"/>
              </a:rPr>
              <a:t>Правила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придуживања</a:t>
            </a:r>
            <a:r>
              <a:rPr lang="sr-Latn-RS" dirty="0">
                <a:cs typeface="Arial"/>
              </a:rPr>
              <a:t> - Apriori у SPSS</a:t>
            </a:r>
          </a:p>
          <a:p>
            <a:pPr marL="344170" indent="-337820">
              <a:lnSpc>
                <a:spcPct val="110000"/>
              </a:lnSpc>
            </a:pPr>
            <a:endParaRPr lang="sr-Latn-RS" sz="1500">
              <a:cs typeface="Arial"/>
            </a:endParaRPr>
          </a:p>
        </p:txBody>
      </p:sp>
      <p:pic>
        <p:nvPicPr>
          <p:cNvPr id="5" name="Picture 4" descr="Slika na kojoj se nalazi mapa, tekst, atlas&#10;&#10;Opis je automatski generisan">
            <a:extLst>
              <a:ext uri="{FF2B5EF4-FFF2-40B4-BE49-F238E27FC236}">
                <a16:creationId xmlns:a16="http://schemas.microsoft.com/office/drawing/2014/main" id="{D7973C79-E74F-9FA2-F738-769EE4CE53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65" b="4325"/>
          <a:stretch/>
        </p:blipFill>
        <p:spPr>
          <a:xfrm>
            <a:off x="6577568" y="2348779"/>
            <a:ext cx="3674398" cy="3373468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22373A23-D87D-48AD-A357-96100C722D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55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41B7737-E3D8-47F4-8B54-7529C7A83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DAD12E-853D-4E20-9104-7129A3BF0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25000"/>
                  <a:alpha val="10000"/>
                </a:schemeClr>
              </a:gs>
              <a:gs pos="0">
                <a:schemeClr val="bg2">
                  <a:lumMod val="75000"/>
                  <a:lumOff val="25000"/>
                  <a:alpha val="7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A59AFC-4552-4608-9A63-AFBBC2C02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C1E939A-6A69-42AE-8471-3AD3A74AD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11236326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7BAF6C-CC6F-4F1B-AB92-3ABDF1D44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430" y="836910"/>
            <a:ext cx="695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sz="32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00366CCA-7950-B9A6-8951-9B2B480F5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860" y="1185911"/>
            <a:ext cx="4620525" cy="4862870"/>
          </a:xfrm>
        </p:spPr>
        <p:txBody>
          <a:bodyPr>
            <a:normAutofit/>
          </a:bodyPr>
          <a:lstStyle/>
          <a:p>
            <a:pPr algn="l"/>
            <a:r>
              <a:rPr lang="sr-Latn-RS" sz="3700" dirty="0" err="1">
                <a:cs typeface="Arial"/>
              </a:rPr>
              <a:t>Експлоративна</a:t>
            </a:r>
            <a:r>
              <a:rPr lang="sr-Latn-RS" sz="3700" dirty="0">
                <a:cs typeface="Arial"/>
              </a:rPr>
              <a:t> </a:t>
            </a:r>
            <a:r>
              <a:rPr lang="sr-Latn-RS" sz="3700" dirty="0" err="1">
                <a:cs typeface="Arial"/>
              </a:rPr>
              <a:t>анализа</a:t>
            </a:r>
            <a:r>
              <a:rPr lang="sr-Latn-RS" sz="3700" dirty="0">
                <a:cs typeface="Arial"/>
              </a:rPr>
              <a:t> </a:t>
            </a:r>
            <a:r>
              <a:rPr lang="sr-Latn-RS" sz="3700" dirty="0" err="1">
                <a:cs typeface="Arial"/>
              </a:rPr>
              <a:t>података</a:t>
            </a:r>
            <a:r>
              <a:rPr lang="sr-Latn-RS" sz="3700" dirty="0">
                <a:cs typeface="Arial"/>
              </a:rPr>
              <a:t> и </a:t>
            </a:r>
            <a:r>
              <a:rPr lang="sr-Latn-RS" sz="3700" dirty="0" err="1">
                <a:cs typeface="Arial"/>
              </a:rPr>
              <a:t>претпроцесирање</a:t>
            </a:r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F71D3FD6-A68A-D5DF-5BBA-A72D49C7B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2720" y="1185911"/>
            <a:ext cx="5332895" cy="4864033"/>
          </a:xfrm>
        </p:spPr>
        <p:txBody>
          <a:bodyPr anchor="t">
            <a:normAutofit/>
          </a:bodyPr>
          <a:lstStyle/>
          <a:p>
            <a:pPr marL="344170" indent="-337820"/>
            <a:r>
              <a:rPr lang="sr-Latn-RS" sz="1600" err="1">
                <a:cs typeface="Arial"/>
              </a:rPr>
              <a:t>Укратко</a:t>
            </a:r>
            <a:r>
              <a:rPr lang="sr-Latn-RS" sz="1600" dirty="0">
                <a:cs typeface="Arial"/>
              </a:rPr>
              <a:t> о </a:t>
            </a:r>
            <a:r>
              <a:rPr lang="sr-Latn-RS" sz="1600" err="1">
                <a:cs typeface="Arial"/>
              </a:rPr>
              <a:t>бази</a:t>
            </a:r>
            <a:endParaRPr lang="sr-Latn-RS" sz="1600" dirty="0" err="1">
              <a:cs typeface="Arial"/>
            </a:endParaRPr>
          </a:p>
          <a:p>
            <a:pPr marL="344170" indent="-337820"/>
            <a:r>
              <a:rPr lang="sr-Latn-RS" sz="1600" dirty="0" err="1">
                <a:cs typeface="Arial"/>
              </a:rPr>
              <a:t>Идентификација</a:t>
            </a:r>
            <a:r>
              <a:rPr lang="sr-Latn-RS" sz="1600" dirty="0">
                <a:cs typeface="Arial"/>
              </a:rPr>
              <a:t> </a:t>
            </a:r>
            <a:r>
              <a:rPr lang="sr-Latn-RS" sz="1600" dirty="0" err="1">
                <a:cs typeface="Arial"/>
              </a:rPr>
              <a:t>аутлајера</a:t>
            </a:r>
            <a:r>
              <a:rPr lang="sr-Latn-RS" sz="1600" dirty="0">
                <a:cs typeface="Arial"/>
              </a:rPr>
              <a:t> и </a:t>
            </a:r>
            <a:r>
              <a:rPr lang="sr-Latn-RS" sz="1600" dirty="0" err="1">
                <a:cs typeface="Arial"/>
              </a:rPr>
              <a:t>екстремних</a:t>
            </a:r>
            <a:r>
              <a:rPr lang="sr-Latn-RS" sz="1600" dirty="0">
                <a:cs typeface="Arial"/>
              </a:rPr>
              <a:t> </a:t>
            </a:r>
            <a:r>
              <a:rPr lang="sr-Latn-RS" sz="1600" dirty="0" err="1">
                <a:cs typeface="Arial"/>
              </a:rPr>
              <a:t>вредности</a:t>
            </a:r>
            <a:endParaRPr lang="sr-Latn-RS" sz="1600" dirty="0">
              <a:cs typeface="Arial"/>
            </a:endParaRPr>
          </a:p>
          <a:p>
            <a:pPr marL="344170" indent="-337820"/>
            <a:r>
              <a:rPr lang="sr-Latn-RS" sz="1600" dirty="0" err="1">
                <a:cs typeface="Arial"/>
              </a:rPr>
              <a:t>Недостајуће</a:t>
            </a:r>
            <a:r>
              <a:rPr lang="sr-Latn-RS" sz="1600" dirty="0">
                <a:cs typeface="Arial"/>
              </a:rPr>
              <a:t> </a:t>
            </a:r>
            <a:r>
              <a:rPr lang="sr-Latn-RS" sz="1600" dirty="0" err="1">
                <a:cs typeface="Arial"/>
              </a:rPr>
              <a:t>вредности</a:t>
            </a:r>
            <a:r>
              <a:rPr lang="sr-Latn-RS" sz="1600" dirty="0">
                <a:cs typeface="Arial"/>
              </a:rPr>
              <a:t> </a:t>
            </a:r>
          </a:p>
        </p:txBody>
      </p:sp>
      <p:pic>
        <p:nvPicPr>
          <p:cNvPr id="4" name="Slika 3" descr="Slika na kojoj se nalazi tekst, snimak ekrana, broj, Font&#10;&#10;Opis je automatski generisan">
            <a:extLst>
              <a:ext uri="{FF2B5EF4-FFF2-40B4-BE49-F238E27FC236}">
                <a16:creationId xmlns:a16="http://schemas.microsoft.com/office/drawing/2014/main" id="{E421170E-EE59-2C76-036A-AE2D1B4BE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8891" y="3423030"/>
            <a:ext cx="6423804" cy="3002432"/>
          </a:xfrm>
          <a:prstGeom prst="rect">
            <a:avLst/>
          </a:prstGeom>
        </p:spPr>
      </p:pic>
      <p:pic>
        <p:nvPicPr>
          <p:cNvPr id="5" name="Slika 4" descr="Slika na kojoj se nalazi tekst, snimak ekrana, dijagram, Četvorougao&#10;&#10;Opis je automatski generisan">
            <a:extLst>
              <a:ext uri="{FF2B5EF4-FFF2-40B4-BE49-F238E27FC236}">
                <a16:creationId xmlns:a16="http://schemas.microsoft.com/office/drawing/2014/main" id="{98B147DD-ECC2-0BB6-BF29-E09194DFE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8890" y="3419213"/>
            <a:ext cx="8752935" cy="3010065"/>
          </a:xfrm>
          <a:prstGeom prst="rect">
            <a:avLst/>
          </a:prstGeom>
        </p:spPr>
      </p:pic>
      <p:pic>
        <p:nvPicPr>
          <p:cNvPr id="6" name="Slika 5" descr="Slika na kojoj se nalazi tekst, priznanica, Font&#10;&#10;Opis je automatski generisan">
            <a:extLst>
              <a:ext uri="{FF2B5EF4-FFF2-40B4-BE49-F238E27FC236}">
                <a16:creationId xmlns:a16="http://schemas.microsoft.com/office/drawing/2014/main" id="{5A216DDD-AF6D-A07D-4962-E8C0F459E2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81059" y="2113381"/>
            <a:ext cx="2345127" cy="4313388"/>
          </a:xfrm>
          <a:prstGeom prst="rect">
            <a:avLst/>
          </a:prstGeom>
        </p:spPr>
      </p:pic>
      <p:pic>
        <p:nvPicPr>
          <p:cNvPr id="7" name="Slika 6" descr="Slika na kojoj se nalazi tekst, snimak ekrana, Font, broj&#10;&#10;Opis je automatski generisan">
            <a:extLst>
              <a:ext uri="{FF2B5EF4-FFF2-40B4-BE49-F238E27FC236}">
                <a16:creationId xmlns:a16="http://schemas.microsoft.com/office/drawing/2014/main" id="{7F534568-981A-E52B-B671-9CA27B0E07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8891" y="2941107"/>
            <a:ext cx="7875915" cy="350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07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1B5E818-C742-9028-5A13-3D9E336AE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>
                <a:cs typeface="Arial"/>
              </a:rPr>
              <a:t>Класификација</a:t>
            </a:r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3802D5E4-E127-1FA5-94CC-F1A6C21CD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4170" indent="-337820"/>
            <a:r>
              <a:rPr lang="sr-Latn-RS" sz="2400" dirty="0">
                <a:cs typeface="Arial"/>
              </a:rPr>
              <a:t>К </a:t>
            </a:r>
            <a:r>
              <a:rPr lang="sr-Latn-RS" sz="2400" err="1">
                <a:cs typeface="Arial"/>
              </a:rPr>
              <a:t>најближих</a:t>
            </a:r>
            <a:r>
              <a:rPr lang="sr-Latn-RS" sz="2400" dirty="0">
                <a:cs typeface="Arial"/>
              </a:rPr>
              <a:t> </a:t>
            </a:r>
            <a:r>
              <a:rPr lang="sr-Latn-RS" sz="2400" err="1">
                <a:cs typeface="Arial"/>
              </a:rPr>
              <a:t>суседа</a:t>
            </a:r>
            <a:endParaRPr lang="sr-Latn-RS" sz="2400">
              <a:cs typeface="Arial"/>
            </a:endParaRPr>
          </a:p>
          <a:p>
            <a:pPr marL="344170" indent="-337820"/>
            <a:r>
              <a:rPr lang="sr-Latn-RS" sz="2400" err="1">
                <a:cs typeface="Arial"/>
              </a:rPr>
              <a:t>Примена</a:t>
            </a:r>
            <a:r>
              <a:rPr lang="sr-Latn-RS" sz="2400" dirty="0">
                <a:cs typeface="Arial"/>
              </a:rPr>
              <a:t> </a:t>
            </a:r>
            <a:r>
              <a:rPr lang="sr-Latn-RS" sz="2400" err="1">
                <a:cs typeface="Arial"/>
              </a:rPr>
              <a:t>крос-валидације</a:t>
            </a:r>
            <a:endParaRPr lang="sr-Latn-RS" sz="2400">
              <a:cs typeface="Arial"/>
            </a:endParaRPr>
          </a:p>
          <a:p>
            <a:pPr marL="344170" indent="-337820"/>
            <a:r>
              <a:rPr lang="sr-Latn-RS" sz="2400" dirty="0" err="1">
                <a:cs typeface="Arial"/>
              </a:rPr>
              <a:t>Стабла</a:t>
            </a:r>
            <a:r>
              <a:rPr lang="sr-Latn-RS" sz="2400" dirty="0">
                <a:cs typeface="Arial"/>
              </a:rPr>
              <a:t> </a:t>
            </a:r>
            <a:r>
              <a:rPr lang="sr-Latn-RS" sz="2400" dirty="0" err="1">
                <a:cs typeface="Arial"/>
              </a:rPr>
              <a:t>одлучивања</a:t>
            </a:r>
            <a:endParaRPr lang="sr-Latn-RS" sz="2400">
              <a:cs typeface="Arial"/>
            </a:endParaRPr>
          </a:p>
          <a:p>
            <a:pPr marL="344170" indent="-337820"/>
            <a:r>
              <a:rPr lang="sr-Latn-RS" sz="2400" dirty="0" err="1">
                <a:cs typeface="Arial"/>
              </a:rPr>
              <a:t>Насумичне</a:t>
            </a:r>
            <a:r>
              <a:rPr lang="sr-Latn-RS" sz="2400" dirty="0">
                <a:cs typeface="Arial"/>
              </a:rPr>
              <a:t> </a:t>
            </a:r>
            <a:r>
              <a:rPr lang="sr-Latn-RS" sz="2400" dirty="0" err="1">
                <a:cs typeface="Arial"/>
              </a:rPr>
              <a:t>шуме</a:t>
            </a:r>
          </a:p>
          <a:p>
            <a:pPr marL="344170" indent="-337820"/>
            <a:r>
              <a:rPr lang="sr-Latn-RS" sz="2400" dirty="0">
                <a:cs typeface="Arial"/>
              </a:rPr>
              <a:t>К </a:t>
            </a:r>
            <a:r>
              <a:rPr lang="sr-Latn-RS" sz="2400" err="1">
                <a:cs typeface="Arial"/>
              </a:rPr>
              <a:t>најближих</a:t>
            </a:r>
            <a:r>
              <a:rPr lang="sr-Latn-RS" sz="2400" dirty="0">
                <a:cs typeface="Arial"/>
              </a:rPr>
              <a:t> </a:t>
            </a:r>
            <a:r>
              <a:rPr lang="sr-Latn-RS" sz="2400" err="1">
                <a:cs typeface="Arial"/>
              </a:rPr>
              <a:t>суседа</a:t>
            </a:r>
            <a:r>
              <a:rPr lang="sr-Latn-RS" sz="2400" dirty="0">
                <a:cs typeface="Arial"/>
              </a:rPr>
              <a:t> у </a:t>
            </a:r>
            <a:r>
              <a:rPr lang="sr-Latn-RS" sz="2400" err="1">
                <a:cs typeface="Arial"/>
              </a:rPr>
              <a:t>случају</a:t>
            </a:r>
            <a:r>
              <a:rPr lang="sr-Latn-RS" sz="2400" dirty="0">
                <a:cs typeface="Arial"/>
              </a:rPr>
              <a:t> </a:t>
            </a:r>
            <a:r>
              <a:rPr lang="sr-Latn-RS" sz="2400" err="1">
                <a:cs typeface="Arial"/>
              </a:rPr>
              <a:t>регресије</a:t>
            </a:r>
            <a:endParaRPr lang="sr-Latn-RS" sz="24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1878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A5F92BE-808D-C3DA-8011-B099AAF0F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cs typeface="Arial"/>
              </a:rPr>
              <a:t>К </a:t>
            </a:r>
            <a:r>
              <a:rPr lang="sr-Latn-RS" dirty="0" err="1">
                <a:cs typeface="Arial"/>
              </a:rPr>
              <a:t>најближих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суседа</a:t>
            </a:r>
            <a:endParaRPr lang="sr-Latn-RS" dirty="0" err="1"/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7255D209-D6AF-8A80-C7B3-BDC3C8890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7146" y="298078"/>
            <a:ext cx="7796540" cy="3997828"/>
          </a:xfrm>
        </p:spPr>
        <p:txBody>
          <a:bodyPr/>
          <a:lstStyle/>
          <a:p>
            <a:pPr marL="344170" indent="-337820"/>
            <a:r>
              <a:rPr lang="sr-Latn-RS" dirty="0" err="1">
                <a:cs typeface="Arial"/>
              </a:rPr>
              <a:t>Дискретизација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атрибута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цене</a:t>
            </a:r>
          </a:p>
          <a:p>
            <a:pPr marL="344170" indent="-337820"/>
            <a:r>
              <a:rPr lang="sr-Latn-RS" err="1">
                <a:cs typeface="Arial"/>
              </a:rPr>
              <a:t>Нормализација</a:t>
            </a:r>
            <a:endParaRPr lang="sr-Latn-RS" dirty="0" err="1">
              <a:cs typeface="Arial"/>
            </a:endParaRPr>
          </a:p>
          <a:p>
            <a:pPr marL="344170" indent="-337820"/>
            <a:r>
              <a:rPr lang="sr-Latn-RS" dirty="0" err="1">
                <a:cs typeface="Arial"/>
              </a:rPr>
              <a:t>Анализа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добијених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резултата</a:t>
            </a:r>
          </a:p>
          <a:p>
            <a:pPr marL="344170" indent="-337820"/>
            <a:r>
              <a:rPr lang="sr-Latn-RS" dirty="0" err="1">
                <a:cs typeface="Arial"/>
              </a:rPr>
              <a:t>Матрица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конфузије</a:t>
            </a:r>
          </a:p>
        </p:txBody>
      </p:sp>
      <p:pic>
        <p:nvPicPr>
          <p:cNvPr id="4" name="Slika 3" descr="Slika na kojoj se nalazi tekst, snimak ekrana, dijagram, linija&#10;&#10;Opis je automatski generisan">
            <a:extLst>
              <a:ext uri="{FF2B5EF4-FFF2-40B4-BE49-F238E27FC236}">
                <a16:creationId xmlns:a16="http://schemas.microsoft.com/office/drawing/2014/main" id="{A1B60900-38E7-304A-834F-E8724F5EB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626" y="3521935"/>
            <a:ext cx="3562709" cy="3034656"/>
          </a:xfrm>
          <a:prstGeom prst="rect">
            <a:avLst/>
          </a:prstGeom>
        </p:spPr>
      </p:pic>
      <p:pic>
        <p:nvPicPr>
          <p:cNvPr id="5" name="Slika 4" descr="Slika na kojoj se nalazi tekst, snimak ekrana, Font, broj&#10;&#10;Opis je automatski generisan">
            <a:extLst>
              <a:ext uri="{FF2B5EF4-FFF2-40B4-BE49-F238E27FC236}">
                <a16:creationId xmlns:a16="http://schemas.microsoft.com/office/drawing/2014/main" id="{773C186E-5837-AE05-8EA1-8AC00DF9F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608" y="2769032"/>
            <a:ext cx="5043577" cy="3792843"/>
          </a:xfrm>
          <a:prstGeom prst="rect">
            <a:avLst/>
          </a:prstGeom>
        </p:spPr>
      </p:pic>
      <p:pic>
        <p:nvPicPr>
          <p:cNvPr id="6" name="Slika 5" descr="Slika na kojoj se nalazi tekst, snimak ekrana, broj, dijagram&#10;&#10;Opis je automatski generisan">
            <a:extLst>
              <a:ext uri="{FF2B5EF4-FFF2-40B4-BE49-F238E27FC236}">
                <a16:creationId xmlns:a16="http://schemas.microsoft.com/office/drawing/2014/main" id="{BC9C611E-79E5-673F-AC79-645A0ADA3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298" y="2435934"/>
            <a:ext cx="5172973" cy="410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1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BCD500E-AEA2-DCAF-D287-1B22DA77E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>
                <a:cs typeface="Arial"/>
              </a:rPr>
              <a:t>Крос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валидација</a:t>
            </a:r>
          </a:p>
        </p:txBody>
      </p:sp>
      <p:pic>
        <p:nvPicPr>
          <p:cNvPr id="4" name="Čuvar mesta za sadržaj 3" descr="Slika na kojoj se nalazi tekst, snimak ekrana, Font, linija&#10;&#10;Opis je automatski generisan">
            <a:extLst>
              <a:ext uri="{FF2B5EF4-FFF2-40B4-BE49-F238E27FC236}">
                <a16:creationId xmlns:a16="http://schemas.microsoft.com/office/drawing/2014/main" id="{E66F2759-D118-0B70-3A60-B2B838CD37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0920" y="1546177"/>
            <a:ext cx="7796540" cy="1444122"/>
          </a:xfrm>
        </p:spPr>
      </p:pic>
      <p:pic>
        <p:nvPicPr>
          <p:cNvPr id="5" name="Slika 4" descr="Slika na kojoj se nalazi tekst, snimak ekrana, broj, Font&#10;&#10;Opis je automatski generisan">
            <a:extLst>
              <a:ext uri="{FF2B5EF4-FFF2-40B4-BE49-F238E27FC236}">
                <a16:creationId xmlns:a16="http://schemas.microsoft.com/office/drawing/2014/main" id="{29C588FC-B854-059F-702D-66BB967F7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3131935"/>
            <a:ext cx="5374257" cy="3426468"/>
          </a:xfrm>
          <a:prstGeom prst="rect">
            <a:avLst/>
          </a:prstGeom>
        </p:spPr>
      </p:pic>
      <p:pic>
        <p:nvPicPr>
          <p:cNvPr id="6" name="Slika 5" descr="Slika na kojoj se nalazi tekst, snimak ekrana, broj, Font&#10;&#10;Opis je automatski generisan">
            <a:extLst>
              <a:ext uri="{FF2B5EF4-FFF2-40B4-BE49-F238E27FC236}">
                <a16:creationId xmlns:a16="http://schemas.microsoft.com/office/drawing/2014/main" id="{21901196-1A10-AC64-FD48-665318D69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3125174"/>
            <a:ext cx="5647426" cy="341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13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201778D-1B37-C92B-8C33-C5AEB3F23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>
                <a:cs typeface="Arial"/>
              </a:rPr>
              <a:t>Стабла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одлучивања</a:t>
            </a:r>
            <a:endParaRPr lang="sr-Latn-RS" dirty="0" err="1"/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4CA2EDDA-16D2-21D6-4032-F50E07DB3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5297" y="456229"/>
            <a:ext cx="7796540" cy="3997828"/>
          </a:xfrm>
        </p:spPr>
        <p:txBody>
          <a:bodyPr/>
          <a:lstStyle/>
          <a:p>
            <a:pPr marL="344170" indent="-337820"/>
            <a:r>
              <a:rPr lang="sr-Latn-RS" dirty="0" err="1">
                <a:cs typeface="Arial"/>
              </a:rPr>
              <a:t>Дискретизација</a:t>
            </a:r>
            <a:r>
              <a:rPr lang="sr-Latn-RS" dirty="0">
                <a:cs typeface="Arial"/>
              </a:rPr>
              <a:t> </a:t>
            </a:r>
            <a:r>
              <a:rPr lang="sr-Latn-RS" dirty="0" err="1">
                <a:cs typeface="Arial"/>
              </a:rPr>
              <a:t>је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потребна</a:t>
            </a:r>
            <a:r>
              <a:rPr lang="sr-Latn-RS" dirty="0">
                <a:cs typeface="Arial"/>
              </a:rPr>
              <a:t>, </a:t>
            </a:r>
            <a:r>
              <a:rPr lang="sr-Latn-RS" dirty="0" err="1">
                <a:cs typeface="Arial"/>
              </a:rPr>
              <a:t>нормализација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није</a:t>
            </a:r>
          </a:p>
          <a:p>
            <a:pPr marL="344170" indent="-337820"/>
            <a:r>
              <a:rPr lang="sr-Latn-RS" dirty="0" err="1">
                <a:cs typeface="Arial"/>
              </a:rPr>
              <a:t>Избор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мере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нечистоће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нема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великог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утицаја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на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перформанс</a:t>
            </a:r>
          </a:p>
          <a:p>
            <a:pPr marL="344170" indent="-337820"/>
            <a:endParaRPr lang="sr-Latn-RS" dirty="0">
              <a:cs typeface="Arial"/>
            </a:endParaRPr>
          </a:p>
        </p:txBody>
      </p:sp>
      <p:pic>
        <p:nvPicPr>
          <p:cNvPr id="4" name="Slika 3" descr="Slika na kojoj se nalazi tekst, snimak ekrana, broj, Font&#10;&#10;Opis je automatski generisan">
            <a:extLst>
              <a:ext uri="{FF2B5EF4-FFF2-40B4-BE49-F238E27FC236}">
                <a16:creationId xmlns:a16="http://schemas.microsoft.com/office/drawing/2014/main" id="{A03A2961-CCE8-61FC-1459-34C9A1759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777" y="2957206"/>
            <a:ext cx="5029200" cy="3517135"/>
          </a:xfrm>
          <a:prstGeom prst="rect">
            <a:avLst/>
          </a:prstGeom>
        </p:spPr>
      </p:pic>
      <p:pic>
        <p:nvPicPr>
          <p:cNvPr id="5" name="Slika 4" descr="Slika na kojoj se nalazi tekst, snimak ekrana, dijagram, broj&#10;&#10;Opis je automatski generisan">
            <a:extLst>
              <a:ext uri="{FF2B5EF4-FFF2-40B4-BE49-F238E27FC236}">
                <a16:creationId xmlns:a16="http://schemas.microsoft.com/office/drawing/2014/main" id="{50438C01-2285-F306-708F-89BBA9679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532" y="2963719"/>
            <a:ext cx="3763992" cy="350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97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8DC9573-70D9-28BA-76D2-0D44A3B0A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>
                <a:cs typeface="Arial"/>
              </a:rPr>
              <a:t>Ансамбли</a:t>
            </a:r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BDA15C22-2932-6F1F-F55A-B792EE718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8429" y="-61356"/>
            <a:ext cx="7796540" cy="3997828"/>
          </a:xfrm>
        </p:spPr>
        <p:txBody>
          <a:bodyPr/>
          <a:lstStyle/>
          <a:p>
            <a:pPr marL="344170" indent="-337820"/>
            <a:r>
              <a:rPr lang="sr-Latn-RS" dirty="0" err="1">
                <a:cs typeface="Arial"/>
              </a:rPr>
              <a:t>Насумичне</a:t>
            </a:r>
            <a:r>
              <a:rPr lang="sr-Latn-RS" dirty="0">
                <a:cs typeface="Arial"/>
              </a:rPr>
              <a:t> </a:t>
            </a:r>
            <a:r>
              <a:rPr lang="sr-Latn-RS" dirty="0" err="1">
                <a:cs typeface="Arial"/>
              </a:rPr>
              <a:t>шуме</a:t>
            </a:r>
          </a:p>
          <a:p>
            <a:pPr marL="344170" indent="-337820"/>
            <a:endParaRPr lang="sr-Latn-RS" dirty="0">
              <a:cs typeface="Arial"/>
            </a:endParaRPr>
          </a:p>
        </p:txBody>
      </p:sp>
      <p:pic>
        <p:nvPicPr>
          <p:cNvPr id="4" name="Slika 3" descr="Slika na kojoj se nalazi tekst, snimak ekrana, Font, broj&#10;&#10;Opis je automatski generisan">
            <a:extLst>
              <a:ext uri="{FF2B5EF4-FFF2-40B4-BE49-F238E27FC236}">
                <a16:creationId xmlns:a16="http://schemas.microsoft.com/office/drawing/2014/main" id="{547533F7-4AC7-C13A-5243-687A2889E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211" y="2061591"/>
            <a:ext cx="4971690" cy="1699649"/>
          </a:xfrm>
          <a:prstGeom prst="rect">
            <a:avLst/>
          </a:prstGeom>
        </p:spPr>
      </p:pic>
      <p:pic>
        <p:nvPicPr>
          <p:cNvPr id="5" name="Slika 4" descr="Slika na kojoj se nalazi tekst, snimak ekrana, broj, dijagram&#10;&#10;Opis je automatski generisan">
            <a:extLst>
              <a:ext uri="{FF2B5EF4-FFF2-40B4-BE49-F238E27FC236}">
                <a16:creationId xmlns:a16="http://schemas.microsoft.com/office/drawing/2014/main" id="{BA256AFB-82DA-C530-E650-457D03716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438" y="1992267"/>
            <a:ext cx="4698520" cy="3879882"/>
          </a:xfrm>
          <a:prstGeom prst="rect">
            <a:avLst/>
          </a:prstGeom>
        </p:spPr>
      </p:pic>
      <p:sp>
        <p:nvSpPr>
          <p:cNvPr id="7" name="Okvir za tekst 6">
            <a:extLst>
              <a:ext uri="{FF2B5EF4-FFF2-40B4-BE49-F238E27FC236}">
                <a16:creationId xmlns:a16="http://schemas.microsoft.com/office/drawing/2014/main" id="{B0485F60-C9F9-D6BD-27A6-A82013EF99FA}"/>
              </a:ext>
            </a:extLst>
          </p:cNvPr>
          <p:cNvSpPr txBox="1"/>
          <p:nvPr/>
        </p:nvSpPr>
        <p:spPr>
          <a:xfrm>
            <a:off x="1204656" y="4034784"/>
            <a:ext cx="548247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sr-Latn-RS" sz="2000" dirty="0"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46803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83DF5A7-37A7-AA01-6FB6-18CF2596A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280" y="2892773"/>
            <a:ext cx="3271313" cy="1077229"/>
          </a:xfrm>
        </p:spPr>
        <p:txBody>
          <a:bodyPr>
            <a:normAutofit fontScale="90000"/>
          </a:bodyPr>
          <a:lstStyle/>
          <a:p>
            <a:r>
              <a:rPr lang="sr-Latn-RS" dirty="0" err="1">
                <a:cs typeface="Arial"/>
              </a:rPr>
              <a:t>Поређење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свих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добијених</a:t>
            </a:r>
            <a:r>
              <a:rPr lang="sr-Latn-RS" dirty="0">
                <a:cs typeface="Arial"/>
              </a:rPr>
              <a:t> </a:t>
            </a:r>
            <a:r>
              <a:rPr lang="sr-Latn-RS" dirty="0" err="1">
                <a:cs typeface="Arial"/>
              </a:rPr>
              <a:t>модела</a:t>
            </a:r>
            <a:endParaRPr lang="sr-Latn-RS" dirty="0" err="1"/>
          </a:p>
        </p:txBody>
      </p:sp>
      <p:pic>
        <p:nvPicPr>
          <p:cNvPr id="4" name="Čuvar mesta za sadržaj 3" descr="Slika na kojoj se nalazi tekst, dijagram, linija, snimak ekrana&#10;&#10;Opis je automatski generisan">
            <a:extLst>
              <a:ext uri="{FF2B5EF4-FFF2-40B4-BE49-F238E27FC236}">
                <a16:creationId xmlns:a16="http://schemas.microsoft.com/office/drawing/2014/main" id="{6C6E8D7C-EC84-E3BC-93D3-1F630E902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5082" y="1117588"/>
            <a:ext cx="6558291" cy="4932356"/>
          </a:xfrm>
        </p:spPr>
      </p:pic>
    </p:spTree>
    <p:extLst>
      <p:ext uri="{BB962C8B-B14F-4D97-AF65-F5344CB8AC3E}">
        <p14:creationId xmlns:p14="http://schemas.microsoft.com/office/powerpoint/2010/main" val="9122578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ppt/theme/theme2.xml><?xml version="1.0" encoding="utf-8"?>
<a:theme xmlns:a="http://schemas.openxmlformats.org/drawingml/2006/main" name="Office 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9B0F2AC-8567-4D03-BFFC-653DB596C52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350455F8-10A0-4EEF-9BB1-9035E295B1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C2F7BF6-CD39-4568-B8BD-EA8D252E10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0</TotalTime>
  <Words>1</Words>
  <Application>Microsoft Office PowerPoint</Application>
  <PresentationFormat>Široki ekran</PresentationFormat>
  <Paragraphs>1</Paragraphs>
  <Slides>16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Naslovi slajdova</vt:lpstr>
      </vt:variant>
      <vt:variant>
        <vt:i4>16</vt:i4>
      </vt:variant>
    </vt:vector>
  </HeadingPairs>
  <TitlesOfParts>
    <vt:vector size="17" baseType="lpstr">
      <vt:lpstr>Madison</vt:lpstr>
      <vt:lpstr>Апартмани за изнајмљивање</vt:lpstr>
      <vt:lpstr>Увод и садржај</vt:lpstr>
      <vt:lpstr>Експлоративна анализа података и претпроцесирање</vt:lpstr>
      <vt:lpstr>Класификација</vt:lpstr>
      <vt:lpstr>К најближих суседа</vt:lpstr>
      <vt:lpstr>Крос валидација</vt:lpstr>
      <vt:lpstr>Стабла одлучивања</vt:lpstr>
      <vt:lpstr>Ансамбли</vt:lpstr>
      <vt:lpstr>Поређење свих добијених модела</vt:lpstr>
      <vt:lpstr>Кластеровање</vt:lpstr>
      <vt:lpstr>K средина</vt:lpstr>
      <vt:lpstr>Хијерархијско кластеровање </vt:lpstr>
      <vt:lpstr>DBSCAN</vt:lpstr>
      <vt:lpstr>Поређење свих добијених модела</vt:lpstr>
      <vt:lpstr>Правила придруживања</vt:lpstr>
      <vt:lpstr>Хвала на пажњи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prezentacija</dc:title>
  <dc:creator/>
  <cp:lastModifiedBy/>
  <cp:revision>311</cp:revision>
  <dcterms:created xsi:type="dcterms:W3CDTF">2023-08-21T23:23:52Z</dcterms:created>
  <dcterms:modified xsi:type="dcterms:W3CDTF">2023-08-25T12:05:19Z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